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f11eb7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f11eb7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eb67dca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eb67dca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9f6dd68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9f6dd68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beb67dca9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beb67dca9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5d34891c0702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5d34891c0702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2.jpg"/><Relationship Id="rId5" Type="http://schemas.openxmlformats.org/officeDocument/2006/relationships/image" Target="../media/image18.png"/><Relationship Id="rId6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slide" Target="/ppt/slides/slide3.xml"/><Relationship Id="rId6" Type="http://schemas.openxmlformats.org/officeDocument/2006/relationships/slide" Target="/ppt/slides/slide4.xml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Relationship Id="rId5" Type="http://schemas.openxmlformats.org/officeDocument/2006/relationships/image" Target="../media/image8.png"/><Relationship Id="rId6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9.jpg"/><Relationship Id="rId9" Type="http://schemas.openxmlformats.org/officeDocument/2006/relationships/slide" Target="/ppt/slides/slide8.xml"/><Relationship Id="rId5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19.jpg"/><Relationship Id="rId8" Type="http://schemas.openxmlformats.org/officeDocument/2006/relationships/slide" Target="/ppt/slides/slide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point experience d</a:t>
            </a:r>
            <a:r>
              <a:rPr lang="en"/>
              <a:t>ashboard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21439" l="0" r="0" t="0"/>
          <a:stretch/>
        </p:blipFill>
        <p:spPr>
          <a:xfrm>
            <a:off x="5139350" y="1595700"/>
            <a:ext cx="3604750" cy="22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84113" l="53150" r="40508" t="0"/>
          <a:stretch/>
        </p:blipFill>
        <p:spPr>
          <a:xfrm>
            <a:off x="8273100" y="2312150"/>
            <a:ext cx="923076" cy="184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scope/Improvements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729450" y="2078875"/>
            <a:ext cx="3842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Use paid API of Twitter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729450" y="2477263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Dynamic Database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729450" y="3317575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Amazon feedback platform for its services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729450" y="2882000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Optimise use of API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5174225" y="12002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collect feedbacks posted by customers on social media platforms about access points (</a:t>
            </a:r>
            <a:r>
              <a:rPr i="1" lang="en" sz="1800"/>
              <a:t>pickup points/stores, Amazon lockers and hubs</a:t>
            </a:r>
            <a:r>
              <a:rPr lang="en" sz="1800"/>
              <a:t>) and create an </a:t>
            </a:r>
            <a:r>
              <a:rPr b="1" lang="en" sz="1800"/>
              <a:t>Experience Dashboard</a:t>
            </a:r>
            <a:r>
              <a:rPr lang="en" sz="1800"/>
              <a:t> to understand customer requirements and experience with above mentioned access points in different countries.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 b="0" sz="3000"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724950" y="19423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Technical solution details</a:t>
            </a:r>
            <a:endParaRPr sz="1300"/>
          </a:p>
        </p:txBody>
      </p:sp>
      <p:sp>
        <p:nvSpPr>
          <p:cNvPr id="152" name="Google Shape;152;p19"/>
          <p:cNvSpPr/>
          <p:nvPr/>
        </p:nvSpPr>
        <p:spPr>
          <a:xfrm>
            <a:off x="3635950" y="0"/>
            <a:ext cx="5508000" cy="52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>
            <a:hlinkClick action="ppaction://hlinkshowjump?jump=previousslide"/>
          </p:cNvPr>
          <p:cNvSpPr/>
          <p:nvPr/>
        </p:nvSpPr>
        <p:spPr>
          <a:xfrm>
            <a:off x="736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850" y="-42150"/>
            <a:ext cx="5705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>
            <a:hlinkClick action="ppaction://hlinkshowjump?jump=nextslide"/>
          </p:cNvPr>
          <p:cNvSpPr/>
          <p:nvPr/>
        </p:nvSpPr>
        <p:spPr>
          <a:xfrm>
            <a:off x="4599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>
            <a:hlinkClick action="ppaction://hlinksldjump" r:id="rId4"/>
          </p:cNvPr>
          <p:cNvSpPr/>
          <p:nvPr/>
        </p:nvSpPr>
        <p:spPr>
          <a:xfrm>
            <a:off x="4123275" y="555775"/>
            <a:ext cx="14010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>
            <a:hlinkClick action="ppaction://hlinksldjump" r:id="rId5"/>
          </p:cNvPr>
          <p:cNvSpPr/>
          <p:nvPr/>
        </p:nvSpPr>
        <p:spPr>
          <a:xfrm>
            <a:off x="7366175" y="555775"/>
            <a:ext cx="12165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>
            <a:hlinkClick action="ppaction://hlinksldjump" r:id="rId6"/>
          </p:cNvPr>
          <p:cNvSpPr/>
          <p:nvPr/>
        </p:nvSpPr>
        <p:spPr>
          <a:xfrm>
            <a:off x="5129675" y="2472725"/>
            <a:ext cx="276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>
            <a:hlinkClick action="ppaction://hlinksldjump" r:id="rId7"/>
          </p:cNvPr>
          <p:cNvSpPr/>
          <p:nvPr/>
        </p:nvSpPr>
        <p:spPr>
          <a:xfrm>
            <a:off x="5486150" y="4476250"/>
            <a:ext cx="2313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44991" l="0" r="18712" t="-1456"/>
          <a:stretch/>
        </p:blipFill>
        <p:spPr>
          <a:xfrm>
            <a:off x="3203675" y="3505200"/>
            <a:ext cx="2872999" cy="112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175" y="2023850"/>
            <a:ext cx="2738650" cy="13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310" y="2014975"/>
            <a:ext cx="2559725" cy="13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729450" y="1367864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Key challenges</a:t>
            </a:r>
            <a:endParaRPr b="1"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8" name="Google Shape;168;p20"/>
          <p:cNvGrpSpPr/>
          <p:nvPr/>
        </p:nvGrpSpPr>
        <p:grpSpPr>
          <a:xfrm>
            <a:off x="849288" y="3274596"/>
            <a:ext cx="2501700" cy="1353953"/>
            <a:chOff x="830400" y="3274596"/>
            <a:chExt cx="2501700" cy="1353953"/>
          </a:xfrm>
        </p:grpSpPr>
        <p:sp>
          <p:nvSpPr>
            <p:cNvPr id="169" name="Google Shape;169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0"/>
          <p:cNvSpPr txBox="1"/>
          <p:nvPr/>
        </p:nvSpPr>
        <p:spPr>
          <a:xfrm>
            <a:off x="1227153" y="3379278"/>
            <a:ext cx="2238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Limited feedback options</a:t>
            </a:r>
            <a:endParaRPr b="1"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849303" y="3741980"/>
            <a:ext cx="2238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Facebook API is not free to use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Quora, and reddit don’t have relevant data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 flipH="1" rot="10800000">
            <a:off x="3342792" y="2013452"/>
            <a:ext cx="2559739" cy="1630837"/>
            <a:chOff x="830400" y="3274596"/>
            <a:chExt cx="2501700" cy="1353953"/>
          </a:xfrm>
        </p:grpSpPr>
        <p:sp>
          <p:nvSpPr>
            <p:cNvPr id="174" name="Google Shape;174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0"/>
          <p:cNvSpPr txBox="1"/>
          <p:nvPr/>
        </p:nvSpPr>
        <p:spPr>
          <a:xfrm>
            <a:off x="3616703" y="1947642"/>
            <a:ext cx="2238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Limited API quota</a:t>
            </a:r>
            <a:endParaRPr b="1"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332878" y="2347894"/>
            <a:ext cx="2238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API may be down.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Youtube 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API 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 be requested </a:t>
            </a: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limited number of times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Only previous 7 days data returned by Twitter API 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8" name="Google Shape;178;p20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79" name="Google Shape;179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rgbClr val="E9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0"/>
          <p:cNvSpPr txBox="1"/>
          <p:nvPr/>
        </p:nvSpPr>
        <p:spPr>
          <a:xfrm>
            <a:off x="6113378" y="3455478"/>
            <a:ext cx="2238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Handle special characters</a:t>
            </a:r>
            <a:endParaRPr b="1" sz="1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884778" y="3809455"/>
            <a:ext cx="2238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Emojis,  Non alphanumeric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Non English characters  (Eg. Greek, Latin etc) </a:t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0">
            <a:hlinkClick action="ppaction://hlinksldjump" r:id="rId6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>
            <a:hlinkClick action="ppaction://hlinkshowjump?jump=previousslide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 </a:t>
            </a:r>
            <a:r>
              <a:rPr lang="en"/>
              <a:t>- Youtube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729450" y="2078875"/>
            <a:ext cx="3085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CommentThreads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0005">
            <a:off x="4065523" y="2078871"/>
            <a:ext cx="5078477" cy="157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7533">
            <a:off x="3815125" y="2231279"/>
            <a:ext cx="4971321" cy="203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>
            <a:hlinkClick action="ppaction://hlinksldjump" r:id="rId5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>
            <a:hlinkClick action="ppaction://hlinksldjump" r:id="rId6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47645">
            <a:off x="4418125" y="2780800"/>
            <a:ext cx="35909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729450" y="2530775"/>
            <a:ext cx="2554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Fetching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729450" y="2979625"/>
            <a:ext cx="29589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Modified/deleted comments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 - 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579450" y="2200200"/>
            <a:ext cx="38427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Authentication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>
            <a:hlinkClick action="ppaction://hlinksldjump" r:id="rId3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>
            <a:hlinkClick action="ppaction://hlinksldjump" r:id="rId4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579450" y="2736375"/>
            <a:ext cx="3270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Fetching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579450" y="3270000"/>
            <a:ext cx="4133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Removal of extra characters and HTML tags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5">
            <a:alphaModFix/>
          </a:blip>
          <a:srcRect b="4324" l="31238" r="0" t="0"/>
          <a:stretch/>
        </p:blipFill>
        <p:spPr>
          <a:xfrm>
            <a:off x="4980850" y="1887100"/>
            <a:ext cx="3528674" cy="2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4959350" y="2455825"/>
            <a:ext cx="532500" cy="2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0" y="2266950"/>
            <a:ext cx="3851639" cy="16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</a:t>
            </a:r>
            <a:endParaRPr sz="3000"/>
          </a:p>
        </p:txBody>
      </p:sp>
      <p:sp>
        <p:nvSpPr>
          <p:cNvPr id="216" name="Google Shape;216;p23"/>
          <p:cNvSpPr txBox="1"/>
          <p:nvPr/>
        </p:nvSpPr>
        <p:spPr>
          <a:xfrm>
            <a:off x="944475" y="212517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emoticons, emojis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944475" y="28846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acronyms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44475" y="25223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tricky sentences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0292">
            <a:off x="4867310" y="1996021"/>
            <a:ext cx="3988998" cy="12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291">
            <a:off x="4885375" y="2719137"/>
            <a:ext cx="39528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85377">
            <a:off x="4936267" y="1833896"/>
            <a:ext cx="3716966" cy="160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0385">
            <a:off x="5191375" y="3357932"/>
            <a:ext cx="3734776" cy="1031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939525" y="32363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Typical negations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39525" y="35542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7">
            <a:alphaModFix/>
          </a:blip>
          <a:srcRect b="66498" l="0" r="0" t="0"/>
          <a:stretch/>
        </p:blipFill>
        <p:spPr>
          <a:xfrm rot="-387192">
            <a:off x="5085236" y="1867147"/>
            <a:ext cx="3146504" cy="14908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>
            <a:hlinkClick action="ppaction://hlinksldjump" r:id="rId8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>
            <a:hlinkClick action="ppaction://hlinksldjump" r:id="rId9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 - Vader</a:t>
            </a:r>
            <a:endParaRPr sz="3000"/>
          </a:p>
        </p:txBody>
      </p:sp>
      <p:sp>
        <p:nvSpPr>
          <p:cNvPr id="233" name="Google Shape;233;p24"/>
          <p:cNvSpPr txBox="1"/>
          <p:nvPr/>
        </p:nvSpPr>
        <p:spPr>
          <a:xfrm>
            <a:off x="1020675" y="21447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Detect  and translate emojis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1008675" y="2542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Trained 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datasets of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social media, Amazon reviews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1020675" y="2921350"/>
            <a:ext cx="49710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Sentiments metric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Compound - 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single unidimensional measure of sentiment for a given sentence [ -1,1 ]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Proportion of text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Positive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Negative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Neutral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475" y="3947925"/>
            <a:ext cx="5360874" cy="6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>
            <a:hlinkClick action="ppaction://hlinksldjump" r:id="rId4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>
            <a:hlinkClick action="ppaction://hlinksldjump" r:id="rId5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729450" y="2078875"/>
            <a:ext cx="51381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Why Tableau?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Drag and drop to create visualizations even </a:t>
            </a:r>
            <a:r>
              <a:rPr lang="en" sz="1400">
                <a:solidFill>
                  <a:srgbClr val="000000"/>
                </a:solidFill>
              </a:rPr>
              <a:t>for large data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- Tableau</a:t>
            </a:r>
            <a:endParaRPr sz="3000"/>
          </a:p>
        </p:txBody>
      </p:sp>
      <p:sp>
        <p:nvSpPr>
          <p:cNvPr id="245" name="Google Shape;245;p25">
            <a:hlinkClick action="ppaction://hlinksldjump" r:id="rId3"/>
          </p:cNvPr>
          <p:cNvSpPr/>
          <p:nvPr/>
        </p:nvSpPr>
        <p:spPr>
          <a:xfrm>
            <a:off x="8379400" y="4862150"/>
            <a:ext cx="249300" cy="23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>
            <a:hlinkClick action="ppaction://hlinkshowjump?jump=nextslide"/>
          </p:cNvPr>
          <p:cNvSpPr/>
          <p:nvPr/>
        </p:nvSpPr>
        <p:spPr>
          <a:xfrm>
            <a:off x="8765750" y="4862275"/>
            <a:ext cx="2493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4">
            <a:alphaModFix/>
          </a:blip>
          <a:srcRect b="2960" l="15061" r="18293" t="7312"/>
          <a:stretch/>
        </p:blipFill>
        <p:spPr>
          <a:xfrm>
            <a:off x="5867425" y="2177250"/>
            <a:ext cx="2761275" cy="251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714225" y="4391100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Export dashboard and s</a:t>
            </a:r>
            <a:r>
              <a:rPr lang="en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hare with a click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714225" y="4010100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friendly interface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714225" y="3629100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Comprehensive reports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14225" y="3248100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Graph reflect dynamic data change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714225" y="2867100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Appealing data representation like geographical maps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